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523" r:id="rId2"/>
    <p:sldId id="524" r:id="rId3"/>
    <p:sldId id="584" r:id="rId4"/>
    <p:sldId id="586" r:id="rId5"/>
    <p:sldId id="599" r:id="rId6"/>
    <p:sldId id="593" r:id="rId7"/>
    <p:sldId id="525" r:id="rId8"/>
    <p:sldId id="526" r:id="rId9"/>
    <p:sldId id="527" r:id="rId10"/>
    <p:sldId id="528" r:id="rId11"/>
    <p:sldId id="530" r:id="rId12"/>
    <p:sldId id="529" r:id="rId13"/>
    <p:sldId id="536" r:id="rId14"/>
    <p:sldId id="537" r:id="rId15"/>
    <p:sldId id="550" r:id="rId16"/>
    <p:sldId id="551" r:id="rId17"/>
    <p:sldId id="587" r:id="rId18"/>
    <p:sldId id="548" r:id="rId19"/>
    <p:sldId id="538" r:id="rId20"/>
    <p:sldId id="549" r:id="rId21"/>
    <p:sldId id="553" r:id="rId22"/>
    <p:sldId id="539" r:id="rId23"/>
    <p:sldId id="588" r:id="rId24"/>
    <p:sldId id="554" r:id="rId25"/>
    <p:sldId id="556" r:id="rId26"/>
    <p:sldId id="540" r:id="rId27"/>
    <p:sldId id="557" r:id="rId28"/>
    <p:sldId id="589" r:id="rId29"/>
    <p:sldId id="590" r:id="rId30"/>
    <p:sldId id="562" r:id="rId31"/>
    <p:sldId id="563" r:id="rId32"/>
    <p:sldId id="565" r:id="rId33"/>
    <p:sldId id="566" r:id="rId34"/>
    <p:sldId id="567" r:id="rId35"/>
    <p:sldId id="568" r:id="rId36"/>
    <p:sldId id="569" r:id="rId37"/>
    <p:sldId id="575" r:id="rId38"/>
    <p:sldId id="570" r:id="rId39"/>
    <p:sldId id="572" r:id="rId40"/>
    <p:sldId id="573" r:id="rId41"/>
    <p:sldId id="600" r:id="rId42"/>
    <p:sldId id="595" r:id="rId43"/>
    <p:sldId id="571" r:id="rId44"/>
    <p:sldId id="576" r:id="rId45"/>
    <p:sldId id="579" r:id="rId46"/>
    <p:sldId id="577" r:id="rId47"/>
    <p:sldId id="559" r:id="rId48"/>
    <p:sldId id="580" r:id="rId49"/>
    <p:sldId id="596" r:id="rId50"/>
    <p:sldId id="543" r:id="rId51"/>
    <p:sldId id="592" r:id="rId52"/>
    <p:sldId id="545" r:id="rId53"/>
    <p:sldId id="597" r:id="rId54"/>
    <p:sldId id="598" r:id="rId55"/>
    <p:sldId id="591" r:id="rId56"/>
    <p:sldId id="594" r:id="rId5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B3C"/>
    <a:srgbClr val="007EC2"/>
    <a:srgbClr val="670101"/>
    <a:srgbClr val="10253F"/>
    <a:srgbClr val="151A3C"/>
    <a:srgbClr val="8EB4E3"/>
    <a:srgbClr val="2B2B2B"/>
    <a:srgbClr val="233B0E"/>
    <a:srgbClr val="5DA82B"/>
    <a:srgbClr val="1C1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34" autoAdjust="0"/>
    <p:restoredTop sz="89709" autoAdjust="0"/>
  </p:normalViewPr>
  <p:slideViewPr>
    <p:cSldViewPr snapToGrid="0" snapToObjects="1">
      <p:cViewPr>
        <p:scale>
          <a:sx n="94" d="100"/>
          <a:sy n="94" d="100"/>
        </p:scale>
        <p:origin x="-1472" y="-9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7/18/16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/photos/tabor-</a:t>
            </a:r>
            <a:r>
              <a:rPr lang="en-US" dirty="0" err="1" smtClean="0"/>
              <a:t>roeder</a:t>
            </a:r>
            <a:r>
              <a:rPr lang="en-US" dirty="0" smtClean="0"/>
              <a:t>/16811793545/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64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</a:t>
            </a:r>
            <a:r>
              <a:rPr lang="en-US" baseline="0" dirty="0" smtClean="0"/>
              <a:t> 100 out of 11 million brackets</a:t>
            </a:r>
          </a:p>
          <a:p>
            <a:r>
              <a:rPr lang="en-US" dirty="0" smtClean="0"/>
              <a:t>2014, a much crazier year…The winner</a:t>
            </a:r>
            <a:r>
              <a:rPr lang="en-US" baseline="0" dirty="0" smtClean="0"/>
              <a:t> had 1730 and to break the top 100, you needed a 1520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41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91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games.espn.go.com</a:t>
            </a:r>
            <a:r>
              <a:rPr lang="en-US" dirty="0" smtClean="0"/>
              <a:t>/tournament-challenge-bracket/2015/en/</a:t>
            </a:r>
            <a:r>
              <a:rPr lang="en-US" dirty="0" err="1" smtClean="0"/>
              <a:t>entry?entryID</a:t>
            </a:r>
            <a:r>
              <a:rPr lang="en-US" dirty="0" smtClean="0"/>
              <a:t>=4607369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96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71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donnieray</a:t>
            </a:r>
            <a:r>
              <a:rPr lang="en-US" dirty="0" smtClean="0"/>
              <a:t>/9436653177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456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maybourne</a:t>
            </a:r>
            <a:r>
              <a:rPr lang="en-US" dirty="0" smtClean="0"/>
              <a:t>/11937207616/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8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usaghumphreys</a:t>
            </a:r>
            <a:r>
              <a:rPr lang="en-US" dirty="0" smtClean="0"/>
              <a:t>/10917396866/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69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maybourne</a:t>
            </a:r>
            <a:r>
              <a:rPr lang="en-US" dirty="0" smtClean="0"/>
              <a:t>/11937207616/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8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Call out tasks replace</a:t>
            </a:r>
            <a:r>
              <a:rPr lang="en-US" baseline="0" dirty="0" smtClean="0"/>
              <a:t> jobs in SCDF from XD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7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/photos/yuan2003/12959533413/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21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/photos/whateyesee13/5472188211/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6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/photos/romec1/12229748395/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51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keepingitrealsports.com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-content/uploads/2015/03/Obama-</a:t>
            </a:r>
            <a:r>
              <a:rPr lang="en-US" dirty="0" err="1" smtClean="0"/>
              <a:t>Katz.jpg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20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Dollars across the solar system nearly 84 times!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068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https</a:t>
            </a:r>
            <a:r>
              <a:rPr lang="pl-PL" dirty="0" smtClean="0"/>
              <a:t>://</a:t>
            </a:r>
            <a:r>
              <a:rPr lang="pl-PL" dirty="0" err="1" smtClean="0"/>
              <a:t>www.flickr.com</a:t>
            </a:r>
            <a:r>
              <a:rPr lang="pl-PL" dirty="0" smtClean="0"/>
              <a:t>/</a:t>
            </a:r>
            <a:r>
              <a:rPr lang="pl-PL" dirty="0" err="1" smtClean="0"/>
              <a:t>photos</a:t>
            </a:r>
            <a:r>
              <a:rPr lang="pl-PL" dirty="0" smtClean="0"/>
              <a:t>/86530412@N02/7987532186/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32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#1 seeds made the final 4</a:t>
            </a:r>
          </a:p>
          <a:p>
            <a:r>
              <a:rPr lang="en-US" dirty="0" smtClean="0"/>
              <a:t>A #7</a:t>
            </a:r>
            <a:r>
              <a:rPr lang="en-US" baseline="0" dirty="0" smtClean="0"/>
              <a:t> seed was the other (that was the “odd” part).</a:t>
            </a:r>
          </a:p>
          <a:p>
            <a:r>
              <a:rPr lang="en-US" baseline="0" dirty="0" smtClean="0"/>
              <a:t>#1 seed (Duke) won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71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320 per round * 6 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1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7/18/16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7/18/16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7/18/16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7/18/16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7/18/16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7/18/16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7/18/16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microsoft.com/office/2007/relationships/hdphoto" Target="../media/hdphoto5.wdp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microsoft.com/office/2007/relationships/hdphoto" Target="../media/hdphoto6.wdp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microsoft.com/office/2007/relationships/hdphoto" Target="../media/hdphoto7.wdp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3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29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microsoft.com/office/2007/relationships/hdphoto" Target="../media/hdphoto15.wdp"/><Relationship Id="rId5" Type="http://schemas.openxmlformats.org/officeDocument/2006/relationships/image" Target="../media/image32.png"/><Relationship Id="rId6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microsoft.com/office/2007/relationships/hdphoto" Target="../media/hdphoto18.wdp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microsoft.com/office/2007/relationships/hdphoto" Target="../media/hdphoto19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microsoft.com/office/2007/relationships/hdphoto" Target="../media/hdphoto20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3" Type="http://schemas.microsoft.com/office/2007/relationships/hdphoto" Target="../media/hdphoto21.wdp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microsoft.com/office/2007/relationships/hdphoto" Target="../media/hdphoto2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microsoft.com/office/2007/relationships/hdphoto" Target="../media/hdphoto2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Relationship Id="rId3" Type="http://schemas.microsoft.com/office/2007/relationships/hdphoto" Target="../media/hdphoto24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microsoft.com/office/2007/relationships/hdphoto" Target="../media/hdphoto2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microsoft.com/office/2007/relationships/hdphoto" Target="../media/hdphoto2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microsoft.com/office/2007/relationships/hdphoto" Target="../media/hdphoto27.wdp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Relationship Id="rId3" Type="http://schemas.microsoft.com/office/2007/relationships/hdphoto" Target="../media/hdphoto28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3" Type="http://schemas.microsoft.com/office/2007/relationships/hdphoto" Target="../media/hdphoto29.wdp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3" Type="http://schemas.microsoft.com/office/2007/relationships/hdphoto" Target="../media/hdphoto2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1.pn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microsoft.com/office/2007/relationships/hdphoto" Target="../media/hdphoto4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8128" y="2067244"/>
            <a:ext cx="363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 MADNESS</a:t>
            </a:r>
          </a:p>
          <a:p>
            <a:r>
              <a:rPr lang="en-US" dirty="0" smtClean="0"/>
              <a:t>ON DEMAND PROCESSING WITH SCT</a:t>
            </a:r>
            <a:endParaRPr lang="en-US" dirty="0"/>
          </a:p>
        </p:txBody>
      </p:sp>
      <p:pic>
        <p:nvPicPr>
          <p:cNvPr id="3" name="Picture 2" descr="16811793545_62757e86cc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018109"/>
            <a:ext cx="9258319" cy="617070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167532" y="263338"/>
            <a:ext cx="6604000" cy="4616824"/>
            <a:chOff x="3167532" y="263338"/>
            <a:chExt cx="6604000" cy="4616824"/>
          </a:xfrm>
        </p:grpSpPr>
        <p:grpSp>
          <p:nvGrpSpPr>
            <p:cNvPr id="8" name="Group 7"/>
            <p:cNvGrpSpPr/>
            <p:nvPr/>
          </p:nvGrpSpPr>
          <p:grpSpPr>
            <a:xfrm>
              <a:off x="3167532" y="263338"/>
              <a:ext cx="6604000" cy="4616824"/>
              <a:chOff x="3167532" y="164353"/>
              <a:chExt cx="6604000" cy="4616824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259296" y="164353"/>
                <a:ext cx="4512236" cy="4616824"/>
              </a:xfrm>
              <a:prstGeom prst="ellipse">
                <a:avLst/>
              </a:prstGeom>
              <a:solidFill>
                <a:srgbClr val="007EC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167532" y="1403698"/>
                <a:ext cx="5820400" cy="2347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TASK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MADNESS</a:t>
                </a:r>
              </a:p>
              <a:p>
                <a:pPr algn="r">
                  <a:lnSpc>
                    <a:spcPct val="80000"/>
                  </a:lnSpc>
                </a:pPr>
                <a:endParaRPr lang="en-US" sz="1000" dirty="0" smtClean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ON DEMAND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PROCESSING WITH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SPRING CLOUD TASK</a:t>
                </a:r>
                <a:endParaRPr lang="en-US" sz="2800" dirty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</p:txBody>
          </p:sp>
        </p:grpSp>
        <p:pic>
          <p:nvPicPr>
            <p:cNvPr id="9" name="Picture 8" descr="noun_393_cc.png"/>
            <p:cNvPicPr>
              <a:picLocks noChangeAspect="1"/>
            </p:cNvPicPr>
            <p:nvPr/>
          </p:nvPicPr>
          <p:blipFill rotWithShape="1">
            <a:blip r:embed="rId5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02456" y="1062450"/>
              <a:ext cx="1004794" cy="879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8346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472188211_f91cae252d_o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71405" y="-1635059"/>
            <a:ext cx="12271281" cy="815032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-1071405" y="372070"/>
            <a:ext cx="4512236" cy="4616824"/>
          </a:xfrm>
          <a:prstGeom prst="ellipse">
            <a:avLst/>
          </a:prstGeom>
          <a:solidFill>
            <a:srgbClr val="007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320" y="2299402"/>
            <a:ext cx="3753704" cy="109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ABOUT THE</a:t>
            </a:r>
          </a:p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TOURNAMENT</a:t>
            </a:r>
            <a:endParaRPr lang="en-US" sz="40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  <p:pic>
        <p:nvPicPr>
          <p:cNvPr id="10" name="Picture 9" descr="noun_33699_cc (1).png"/>
          <p:cNvPicPr>
            <a:picLocks noChangeAspect="1"/>
          </p:cNvPicPr>
          <p:nvPr/>
        </p:nvPicPr>
        <p:blipFill rotWithShape="1"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654" y="1183482"/>
            <a:ext cx="1115922" cy="95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78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25506" y="1665157"/>
            <a:ext cx="2892989" cy="237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2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64</a:t>
            </a:r>
          </a:p>
          <a:p>
            <a:pPr algn="ctr">
              <a:lnSpc>
                <a:spcPct val="50000"/>
              </a:lnSpc>
            </a:pPr>
            <a:r>
              <a:rPr lang="en-US" sz="6600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TEAMS</a:t>
            </a:r>
            <a:endParaRPr lang="en-US" sz="66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390052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7862" y="1565199"/>
            <a:ext cx="185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elimination</a:t>
            </a:r>
            <a:endParaRPr lang="en-US" dirty="0"/>
          </a:p>
        </p:txBody>
      </p:sp>
      <p:pic>
        <p:nvPicPr>
          <p:cNvPr id="2" name="Picture 1" descr="12229748395_a48f13413f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  <a14:imgEffect>
                      <a14:brightnessContrast bright="11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70430" y="-414988"/>
            <a:ext cx="8864965" cy="63024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41531" y="-414988"/>
            <a:ext cx="4602469" cy="6302436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56000">
                <a:schemeClr val="tx1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621000" y="395425"/>
            <a:ext cx="4512236" cy="4616824"/>
          </a:xfrm>
          <a:prstGeom prst="ellipse">
            <a:avLst/>
          </a:prstGeom>
          <a:solidFill>
            <a:srgbClr val="007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23517" y="2362364"/>
            <a:ext cx="3753704" cy="109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SINGLE</a:t>
            </a:r>
          </a:p>
          <a:p>
            <a:pPr algn="r"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ELIMINATION</a:t>
            </a:r>
            <a:endParaRPr lang="en-US" sz="40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  <p:pic>
        <p:nvPicPr>
          <p:cNvPr id="8" name="Picture 7" descr="noun_25026_cc.png"/>
          <p:cNvPicPr>
            <a:picLocks noChangeAspect="1"/>
          </p:cNvPicPr>
          <p:nvPr/>
        </p:nvPicPr>
        <p:blipFill rotWithShape="1"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8546" y="1161158"/>
            <a:ext cx="957144" cy="80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0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086" y="2106620"/>
            <a:ext cx="188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Teams are seeded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961" y="-514447"/>
            <a:ext cx="9390961" cy="720829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359217" y="377960"/>
            <a:ext cx="4387580" cy="4387580"/>
            <a:chOff x="-359217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2046" y="1739027"/>
              <a:ext cx="2879214" cy="2339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TEAMS</a:t>
              </a:r>
            </a:p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ARE</a:t>
              </a:r>
            </a:p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SEEDED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077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970089826_da15336ff7_o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51561"/>
            <a:ext cx="9144000" cy="608076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9" name="Oval 8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4191" y="1602783"/>
              <a:ext cx="368215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GAMBLING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BASED ON 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BRACKETS</a:t>
              </a:r>
              <a:endParaRPr lang="en-US" sz="28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  <p:pic>
        <p:nvPicPr>
          <p:cNvPr id="11" name="Picture 10" descr="noun_131893_cc.png"/>
          <p:cNvPicPr>
            <a:picLocks noChangeAspect="1"/>
          </p:cNvPicPr>
          <p:nvPr/>
        </p:nvPicPr>
        <p:blipFill rotWithShape="1"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1008" y="857546"/>
            <a:ext cx="910642" cy="7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3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4970" y="1614419"/>
            <a:ext cx="205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that hard right?</a:t>
            </a:r>
            <a:endParaRPr lang="en-US" dirty="0"/>
          </a:p>
        </p:txBody>
      </p:sp>
      <p:pic>
        <p:nvPicPr>
          <p:cNvPr id="2" name="Picture 1" descr="18831171385_a08d6e8460_k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404117" y="1983751"/>
            <a:ext cx="4804704" cy="4616824"/>
            <a:chOff x="3940493" y="1884766"/>
            <a:chExt cx="4804704" cy="4616824"/>
          </a:xfrm>
        </p:grpSpPr>
        <p:sp>
          <p:nvSpPr>
            <p:cNvPr id="6" name="Oval 5"/>
            <p:cNvSpPr/>
            <p:nvPr/>
          </p:nvSpPr>
          <p:spPr>
            <a:xfrm>
              <a:off x="4232961" y="1884766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40493" y="2590438"/>
              <a:ext cx="3682154" cy="228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PICK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 PERFECT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BRACKET…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EASY RIGHT?</a:t>
              </a:r>
              <a:endParaRPr lang="en-US" sz="4400" b="1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674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19135" y="925717"/>
            <a:ext cx="7302601" cy="3292067"/>
            <a:chOff x="405365" y="1234952"/>
            <a:chExt cx="7302601" cy="3292067"/>
          </a:xfrm>
        </p:grpSpPr>
        <p:sp>
          <p:nvSpPr>
            <p:cNvPr id="5" name="TextBox 4"/>
            <p:cNvSpPr txBox="1"/>
            <p:nvPr/>
          </p:nvSpPr>
          <p:spPr>
            <a:xfrm>
              <a:off x="3866375" y="2281847"/>
              <a:ext cx="3841591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1 IN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9.2 QUINTILIAN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05365" y="1234952"/>
              <a:ext cx="3300208" cy="329206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684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987532186_b07f16345d_k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4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8952" y="0"/>
            <a:ext cx="7717134" cy="51435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978403" y="621667"/>
            <a:ext cx="4387580" cy="4387580"/>
            <a:chOff x="-628626" y="755920"/>
            <a:chExt cx="4387580" cy="4387580"/>
          </a:xfrm>
        </p:grpSpPr>
        <p:sp>
          <p:nvSpPr>
            <p:cNvPr id="7" name="Oval 6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4198" y="1538042"/>
              <a:ext cx="2409158" cy="2823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NOT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PERFECT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JUST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GOOD 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ENOUGH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625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626509359_c84e962173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506" y="1053150"/>
            <a:ext cx="4525494" cy="40903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538821" y="621667"/>
            <a:ext cx="4387580" cy="4387580"/>
            <a:chOff x="-628626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4198" y="2079728"/>
              <a:ext cx="2742833" cy="1739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WHAT IS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“GOOD 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ENOUGH”?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186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7504" y="311756"/>
            <a:ext cx="4668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DIN Alternate Bold"/>
                <a:cs typeface="DIN Alternate Bold"/>
              </a:rPr>
              <a:t>ESPN SCORING RULES</a:t>
            </a:r>
            <a:endParaRPr lang="en-US" sz="3600" dirty="0">
              <a:latin typeface="DIN Alternate Bold"/>
              <a:cs typeface="DIN Alternate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489" y="311756"/>
            <a:ext cx="7045754" cy="467484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004056" y="480573"/>
            <a:ext cx="4387580" cy="4387580"/>
          </a:xfrm>
          <a:prstGeom prst="ellipse">
            <a:avLst/>
          </a:prstGeom>
          <a:solidFill>
            <a:srgbClr val="0D1B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627532" y="1869785"/>
            <a:ext cx="2386992" cy="1609156"/>
            <a:chOff x="6191346" y="1393502"/>
            <a:chExt cx="2386992" cy="1609156"/>
          </a:xfrm>
        </p:grpSpPr>
        <p:sp>
          <p:nvSpPr>
            <p:cNvPr id="9" name="TextBox 8"/>
            <p:cNvSpPr txBox="1"/>
            <p:nvPr/>
          </p:nvSpPr>
          <p:spPr>
            <a:xfrm>
              <a:off x="6191346" y="1804381"/>
              <a:ext cx="2386992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SCORING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RULES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4317" y="1393502"/>
              <a:ext cx="1660114" cy="410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730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0440" y="399980"/>
            <a:ext cx="3363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WHO ARE </a:t>
            </a:r>
            <a:r>
              <a:rPr lang="en-US" sz="4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WE</a:t>
            </a:r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?</a:t>
            </a:r>
            <a:endParaRPr lang="en-US" sz="4000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29693" y="1585086"/>
            <a:ext cx="2277461" cy="3364682"/>
            <a:chOff x="1111581" y="1357515"/>
            <a:chExt cx="2277461" cy="3364682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525664" y="1357515"/>
              <a:ext cx="1449294" cy="1449294"/>
            </a:xfrm>
            <a:prstGeom prst="ellipse">
              <a:avLst/>
            </a:prstGeom>
            <a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50800">
              <a:solidFill>
                <a:srgbClr val="007EC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7EC2"/>
                  </a:solidFill>
                </a:ln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111581" y="2929869"/>
              <a:ext cx="227746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111581" y="2937093"/>
              <a:ext cx="2277461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MICHAEL MINELLA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michaelminella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OffHeap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Github</a:t>
              </a:r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: 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mminella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https://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www.spring.io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endParaRPr lang="en-US" dirty="0" smtClean="0">
                <a:latin typeface="DIN Alternate Bold"/>
                <a:cs typeface="DIN Alternate Bol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36847" y="1585086"/>
            <a:ext cx="2277461" cy="3087683"/>
            <a:chOff x="5138771" y="1357515"/>
            <a:chExt cx="2277461" cy="3087683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5552854" y="1357515"/>
              <a:ext cx="1449294" cy="1449294"/>
            </a:xfrm>
            <a:prstGeom prst="ellipse">
              <a:avLst/>
            </a:prstGeom>
            <a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50800">
              <a:solidFill>
                <a:srgbClr val="007EC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7EC2"/>
                  </a:solidFill>
                </a:ln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138771" y="2929869"/>
              <a:ext cx="227746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138771" y="2937093"/>
              <a:ext cx="226497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GLENN RENFRO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cppwfs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Github</a:t>
              </a:r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: 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cppwfs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https://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www.spring.io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endParaRPr lang="en-US" dirty="0" smtClean="0"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612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467" y="102616"/>
            <a:ext cx="7613990" cy="491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41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502733952_d17acceec3_o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1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76886">
            <a:off x="4361922" y="260603"/>
            <a:ext cx="3596533" cy="641770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833898" y="377960"/>
            <a:ext cx="4387580" cy="4387580"/>
          </a:xfrm>
          <a:prstGeom prst="ellipse">
            <a:avLst/>
          </a:prstGeom>
          <a:solidFill>
            <a:srgbClr val="0D1B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4290" y="1776661"/>
            <a:ext cx="2813591" cy="1590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PERFECT</a:t>
            </a:r>
          </a:p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BRACKET IS</a:t>
            </a:r>
          </a:p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1920</a:t>
            </a:r>
            <a:endParaRPr lang="en-US" sz="4000" b="1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600719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2-16 at 9.43.19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79950">
            <a:off x="4182314" y="115442"/>
            <a:ext cx="4807736" cy="69719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833898" y="377960"/>
            <a:ext cx="4387580" cy="4387580"/>
            <a:chOff x="-833898" y="289429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833898" y="289429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9803" y="967410"/>
              <a:ext cx="3398286" cy="2114948"/>
              <a:chOff x="89803" y="967410"/>
              <a:chExt cx="3398286" cy="2114948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89803" y="1884081"/>
                <a:ext cx="3398286" cy="1198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44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WINNER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44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SCORED 1830</a:t>
                </a:r>
                <a:endParaRPr lang="en-US" sz="4400" dirty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</p:txBody>
          </p:sp>
          <p:pic>
            <p:nvPicPr>
              <p:cNvPr id="7" name="Picture 6" descr="noun_32728_cc.png"/>
              <p:cNvPicPr>
                <a:picLocks noChangeAspect="1"/>
              </p:cNvPicPr>
              <p:nvPr/>
            </p:nvPicPr>
            <p:blipFill rotWithShape="1">
              <a:blip r:embed="rId4" cstate="print">
                <a:alphaModFix amt="3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4958" y="967410"/>
                <a:ext cx="903957" cy="76419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7137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16 at 9.59.0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23642">
            <a:off x="-1145536" y="-2446786"/>
            <a:ext cx="16465348" cy="847150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833898" y="377960"/>
            <a:ext cx="4387580" cy="4387580"/>
            <a:chOff x="-833898" y="289429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833898" y="289429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9803" y="1884081"/>
              <a:ext cx="3398286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TOP 100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SCORED 1760</a:t>
              </a:r>
              <a:endParaRPr lang="en-US" sz="44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  <p:pic>
          <p:nvPicPr>
            <p:cNvPr id="7" name="Picture 6" descr="noun_32728_cc.png"/>
            <p:cNvPicPr>
              <a:picLocks noChangeAspect="1"/>
            </p:cNvPicPr>
            <p:nvPr/>
          </p:nvPicPr>
          <p:blipFill rotWithShape="1">
            <a:blip r:embed="rId4" cstate="print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958" y="967410"/>
              <a:ext cx="903957" cy="764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13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" contrast="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40827"/>
            <a:ext cx="8077200" cy="42799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12487" y="313827"/>
            <a:ext cx="4868172" cy="4387580"/>
            <a:chOff x="-1371013" y="755920"/>
            <a:chExt cx="4868172" cy="4387580"/>
          </a:xfrm>
        </p:grpSpPr>
        <p:sp>
          <p:nvSpPr>
            <p:cNvPr id="6" name="Oval 5"/>
            <p:cNvSpPr/>
            <p:nvPr/>
          </p:nvSpPr>
          <p:spPr>
            <a:xfrm>
              <a:off x="-890421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1371013" y="1873018"/>
              <a:ext cx="3946633" cy="2082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SCORES </a:t>
              </a:r>
            </a:p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TYPICALLY</a:t>
              </a:r>
            </a:p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HAVE A TIGHT</a:t>
              </a:r>
            </a:p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BELL CURVE</a:t>
              </a:r>
            </a:p>
          </p:txBody>
        </p:sp>
      </p:grpSp>
      <p:pic>
        <p:nvPicPr>
          <p:cNvPr id="3" name="Picture 2" descr="noun_32975_cc.png"/>
          <p:cNvPicPr>
            <a:picLocks noChangeAspect="1"/>
          </p:cNvPicPr>
          <p:nvPr/>
        </p:nvPicPr>
        <p:blipFill rotWithShape="1">
          <a:blip r:embed="rId5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6638" y="540827"/>
            <a:ext cx="1109768" cy="89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68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68523" y="1525823"/>
            <a:ext cx="463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 </a:t>
            </a:r>
            <a:r>
              <a:rPr lang="en-US" dirty="0" err="1" smtClean="0"/>
              <a:t>Lunardi</a:t>
            </a:r>
            <a:r>
              <a:rPr lang="en-US" dirty="0" smtClean="0"/>
              <a:t> scored 760 in 2015 and 600 in 2014</a:t>
            </a:r>
            <a:endParaRPr lang="en-US" dirty="0"/>
          </a:p>
        </p:txBody>
      </p:sp>
      <p:pic>
        <p:nvPicPr>
          <p:cNvPr id="2" name="Picture 1" descr="Screen Shot 2016-02-16 at 9.51.51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13464">
            <a:off x="115463" y="183263"/>
            <a:ext cx="9144000" cy="512698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867703" y="313827"/>
            <a:ext cx="4387580" cy="4387580"/>
            <a:chOff x="-615797" y="755920"/>
            <a:chExt cx="4387580" cy="4387580"/>
          </a:xfrm>
        </p:grpSpPr>
        <p:sp>
          <p:nvSpPr>
            <p:cNvPr id="7" name="Oval 6"/>
            <p:cNvSpPr/>
            <p:nvPr/>
          </p:nvSpPr>
          <p:spPr>
            <a:xfrm>
              <a:off x="-61579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09" y="1808885"/>
              <a:ext cx="2564148" cy="2281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JOE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LUNARDI</a:t>
              </a:r>
            </a:p>
            <a:p>
              <a:pPr algn="r">
                <a:lnSpc>
                  <a:spcPct val="80000"/>
                </a:lnSpc>
              </a:pPr>
              <a:endParaRPr lang="en-US" sz="44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720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794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19135" y="925717"/>
            <a:ext cx="8622048" cy="3292067"/>
            <a:chOff x="405365" y="1234952"/>
            <a:chExt cx="8622048" cy="3292067"/>
          </a:xfrm>
        </p:grpSpPr>
        <p:sp>
          <p:nvSpPr>
            <p:cNvPr id="7" name="TextBox 6"/>
            <p:cNvSpPr txBox="1"/>
            <p:nvPr/>
          </p:nvSpPr>
          <p:spPr>
            <a:xfrm>
              <a:off x="3866375" y="2281847"/>
              <a:ext cx="5161038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NOT LOOKING FOR A 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PERFECT BRACKET</a:t>
              </a:r>
              <a:endParaRPr lang="en-US" sz="44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05365" y="1234952"/>
              <a:ext cx="3300208" cy="3292067"/>
            </a:xfrm>
            <a:prstGeom prst="ellipse">
              <a:avLst/>
            </a:prstGeom>
            <a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02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10025" y="1555355"/>
            <a:ext cx="458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 one better than everyone else in the office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9000"/>
                    </a14:imgEffect>
                    <a14:imgEffect>
                      <a14:saturation sat="0"/>
                    </a14:imgEffect>
                    <a14:imgEffect>
                      <a14:brightnessContrast bright="9000" contras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423229"/>
            <a:ext cx="9144000" cy="693229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1095588" y="377960"/>
            <a:ext cx="4387580" cy="4387580"/>
            <a:chOff x="-890421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890421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5167" y="1537484"/>
              <a:ext cx="3241291" cy="2575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JUST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BETTER 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THAN THE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REST OF THE OFFICE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4811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626509359_c84e962173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506" y="1053150"/>
            <a:ext cx="4525494" cy="40903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538821" y="377960"/>
            <a:ext cx="4387580" cy="4387580"/>
            <a:chOff x="-628626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4198" y="2079728"/>
              <a:ext cx="3409582" cy="1739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HOW ARE WE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GOING TO DO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THAT?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898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467" y="102616"/>
            <a:ext cx="7613990" cy="491491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-1095588" y="377960"/>
            <a:ext cx="4387580" cy="4387580"/>
            <a:chOff x="-890421" y="755920"/>
            <a:chExt cx="4387580" cy="4387580"/>
          </a:xfrm>
        </p:grpSpPr>
        <p:sp>
          <p:nvSpPr>
            <p:cNvPr id="4" name="Oval 3"/>
            <p:cNvSpPr/>
            <p:nvPr/>
          </p:nvSpPr>
          <p:spPr>
            <a:xfrm>
              <a:off x="-890421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5167" y="2154621"/>
              <a:ext cx="3241291" cy="1590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GENERATE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MILLIONS OF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BRACKETS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1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17 at 1.15.22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605" y="-1"/>
            <a:ext cx="9231606" cy="524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17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1264" y="315276"/>
            <a:ext cx="61256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FILTER</a:t>
            </a:r>
            <a:r>
              <a:rPr lang="en-US" sz="4400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 “BAD” BRACKETS</a:t>
            </a:r>
            <a:endParaRPr lang="en-US" sz="44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  <p:pic>
        <p:nvPicPr>
          <p:cNvPr id="3" name="Picture 2" descr="noun_108225_cc.png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785026">
            <a:off x="1679389" y="545280"/>
            <a:ext cx="5143500" cy="419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2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95244842_d4f7a2f026_o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83687"/>
            <a:ext cx="9144000" cy="6096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4191" y="1602783"/>
              <a:ext cx="368215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SCORE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THE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REMAINING</a:t>
              </a:r>
              <a:endParaRPr lang="en-US" sz="28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006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271" y="-594389"/>
            <a:ext cx="9324271" cy="62169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4191" y="1602783"/>
              <a:ext cx="368215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HOW </a:t>
              </a:r>
              <a:endParaRPr lang="en-US" sz="44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DO WE DO THIS?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44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0446" y="1722703"/>
            <a:ext cx="143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Batch!</a:t>
            </a:r>
            <a:endParaRPr lang="en-US" dirty="0"/>
          </a:p>
        </p:txBody>
      </p:sp>
      <p:pic>
        <p:nvPicPr>
          <p:cNvPr id="2" name="Picture 1" descr="Screen Shot 2016-02-16 at 2.48.17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0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1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9210" y="2185372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ideal</a:t>
            </a:r>
            <a:endParaRPr lang="en-US" dirty="0"/>
          </a:p>
        </p:txBody>
      </p:sp>
      <p:pic>
        <p:nvPicPr>
          <p:cNvPr id="2" name="Picture 1" descr="9436653177_db942bcce8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8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3162"/>
            <a:ext cx="9144000" cy="584001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201843" y="263338"/>
            <a:ext cx="4515655" cy="4616824"/>
            <a:chOff x="5255877" y="164353"/>
            <a:chExt cx="4515655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55877" y="1602783"/>
              <a:ext cx="284564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BATCH ISN’T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IDEAL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805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988430628_c4aee69110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3140" y="-445793"/>
            <a:ext cx="9144000" cy="60855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99306" y="-414988"/>
            <a:ext cx="4144694" cy="6302436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56000">
                <a:schemeClr val="bg1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678294" y="263338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5580" y="1331940"/>
              <a:ext cx="3107675" cy="228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TASKS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RUN </a:t>
              </a: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AT DIFFERENT TIMES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919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9135" y="925717"/>
            <a:ext cx="8105731" cy="3292067"/>
            <a:chOff x="405365" y="1234952"/>
            <a:chExt cx="8105731" cy="3292067"/>
          </a:xfrm>
        </p:grpSpPr>
        <p:sp>
          <p:nvSpPr>
            <p:cNvPr id="4" name="TextBox 3"/>
            <p:cNvSpPr txBox="1"/>
            <p:nvPr/>
          </p:nvSpPr>
          <p:spPr>
            <a:xfrm>
              <a:off x="3866375" y="1912110"/>
              <a:ext cx="4644721" cy="1739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DIFFERENT STEPS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SHOULD BE 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DECOUPLED</a:t>
              </a:r>
              <a:endParaRPr lang="en-US" sz="44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05365" y="1234952"/>
              <a:ext cx="3300208" cy="3292067"/>
            </a:xfrm>
            <a:prstGeom prst="ellipse">
              <a:avLst/>
            </a:prstGeom>
            <a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143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6626" y="1988492"/>
            <a:ext cx="40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Orchestration should live at a higher level</a:t>
            </a:r>
            <a:endParaRPr lang="en-US" dirty="0"/>
          </a:p>
        </p:txBody>
      </p:sp>
      <p:pic>
        <p:nvPicPr>
          <p:cNvPr id="2" name="Picture 1" descr="12093358175_7bb7cccfde_k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081" y="-189127"/>
            <a:ext cx="9165081" cy="579530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699182" y="1789855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12533" y="1530969"/>
              <a:ext cx="3553568" cy="1883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ORCHESTRATION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OCCURS AT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 DIFFERENT LEVEL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65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917396866_e812724dfc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70005"/>
            <a:ext cx="9144000" cy="608558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8294" y="263338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5580" y="1752568"/>
              <a:ext cx="3107675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DISTRIBUTED DEPLOYMENT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OPTIONS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1721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80145" y="1602875"/>
            <a:ext cx="4599261" cy="1739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DEVELOP EACH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COMPONENT AS A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MICROSERVICE</a:t>
            </a:r>
            <a:endParaRPr lang="en-US" sz="44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sp>
        <p:nvSpPr>
          <p:cNvPr id="6" name="Oval 5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26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1856" y="150375"/>
            <a:ext cx="4520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CODE IS ON </a:t>
            </a:r>
            <a:r>
              <a:rPr lang="en-US" sz="4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GITHUB</a:t>
            </a:r>
            <a:endParaRPr lang="en-US" sz="40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3748" y="1233339"/>
            <a:ext cx="3301825" cy="3293680"/>
            <a:chOff x="301295" y="1196164"/>
            <a:chExt cx="3595142" cy="3595142"/>
          </a:xfrm>
        </p:grpSpPr>
        <p:sp>
          <p:nvSpPr>
            <p:cNvPr id="10" name="Oval 9"/>
            <p:cNvSpPr/>
            <p:nvPr/>
          </p:nvSpPr>
          <p:spPr>
            <a:xfrm>
              <a:off x="301295" y="1196164"/>
              <a:ext cx="3593381" cy="3593381"/>
            </a:xfrm>
            <a:prstGeom prst="ellipse">
              <a:avLst/>
            </a:prstGeom>
            <a:solidFill>
              <a:schemeClr val="bg1"/>
            </a:solid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303056" y="1197925"/>
              <a:ext cx="3593381" cy="3593381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435012" y="3907228"/>
            <a:ext cx="5652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https://</a:t>
            </a:r>
            <a:r>
              <a:rPr lang="en-US" sz="2400" dirty="0" err="1" smtClean="0">
                <a:solidFill>
                  <a:schemeClr val="bg1"/>
                </a:solidFill>
              </a:rPr>
              <a:t>github.com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r>
              <a:rPr lang="en-US" sz="2400" dirty="0" err="1" smtClean="0">
                <a:solidFill>
                  <a:schemeClr val="bg1"/>
                </a:solidFill>
              </a:rPr>
              <a:t>mminella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r>
              <a:rPr lang="en-US" sz="2400" dirty="0" err="1" smtClean="0">
                <a:solidFill>
                  <a:schemeClr val="bg1"/>
                </a:solidFill>
              </a:rPr>
              <a:t>TaskMadness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085469" y="3736723"/>
            <a:ext cx="447794" cy="447794"/>
            <a:chOff x="4348103" y="2092271"/>
            <a:chExt cx="447794" cy="447794"/>
          </a:xfrm>
        </p:grpSpPr>
        <p:sp>
          <p:nvSpPr>
            <p:cNvPr id="11" name="Oval 10"/>
            <p:cNvSpPr/>
            <p:nvPr/>
          </p:nvSpPr>
          <p:spPr>
            <a:xfrm>
              <a:off x="4348103" y="2092271"/>
              <a:ext cx="447794" cy="447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noun_94818_cc.png"/>
            <p:cNvPicPr>
              <a:picLocks noChangeAspect="1"/>
            </p:cNvPicPr>
            <p:nvPr/>
          </p:nvPicPr>
          <p:blipFill rotWithShape="1">
            <a:blip r:embed="rId3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691702">
              <a:off x="4420655" y="2186795"/>
              <a:ext cx="302691" cy="2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06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17 at 12.54.5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828" y="0"/>
            <a:ext cx="9215829" cy="54440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699182" y="2262670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12533" y="1530969"/>
              <a:ext cx="3553568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OBEY THE 12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FACTOR APP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PRINCIPALS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3736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8187" y="1837206"/>
            <a:ext cx="196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</a:t>
            </a:r>
            <a:r>
              <a:rPr lang="en-US" dirty="0" err="1" smtClean="0"/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90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937207616_35488b3d29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  <a14:imgEffect>
                      <a14:saturation sat="0"/>
                    </a14:imgEffect>
                    <a14:imgEffect>
                      <a14:brightnessContrast bright="29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2107"/>
            <a:ext cx="9144000" cy="609451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8294" y="263338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5580" y="1602783"/>
              <a:ext cx="3107675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JUST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SHORT LIVED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6642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17 at 12.58.03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510"/>
            <a:ext cx="9180616" cy="57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02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5265" y="2387611"/>
            <a:ext cx="7546229" cy="144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A framework for providing </a:t>
            </a:r>
            <a:r>
              <a:rPr lang="en-US" sz="36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functional</a:t>
            </a: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and </a:t>
            </a:r>
            <a:r>
              <a:rPr lang="en-US" sz="36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nonfunctional features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DIN Alternate Bold"/>
                <a:cs typeface="DIN Alternate Bold"/>
              </a:rPr>
              <a:t>f</a:t>
            </a: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or building </a:t>
            </a:r>
            <a:r>
              <a:rPr lang="en-US" sz="36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short lived </a:t>
            </a:r>
            <a:r>
              <a:rPr lang="en-US" sz="3600" dirty="0" err="1" smtClean="0">
                <a:solidFill>
                  <a:srgbClr val="007EC2"/>
                </a:solidFill>
                <a:latin typeface="DIN Alternate Bold"/>
                <a:cs typeface="DIN Alternate Bold"/>
              </a:rPr>
              <a:t>microservices</a:t>
            </a: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.</a:t>
            </a:r>
            <a:endParaRPr lang="en-US" sz="3600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  <p:pic>
        <p:nvPicPr>
          <p:cNvPr id="2" name="Picture 1" descr="noun_77750_cc (1).png"/>
          <p:cNvPicPr>
            <a:picLocks noChangeAspect="1"/>
          </p:cNvPicPr>
          <p:nvPr/>
        </p:nvPicPr>
        <p:blipFill rotWithShape="1">
          <a:blip r:embed="rId2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466" y="708929"/>
            <a:ext cx="2742862" cy="23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1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0145" y="1602875"/>
            <a:ext cx="4830419" cy="1198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CURRENT VERSION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1.0.1.RELEASE</a:t>
            </a:r>
            <a:endParaRPr lang="en-US" sz="44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sp>
        <p:nvSpPr>
          <p:cNvPr id="5" name="Oval 4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82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0995" y="2608665"/>
            <a:ext cx="325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 World of Spring Cloud Task</a:t>
            </a:r>
            <a:endParaRPr lang="en-US" dirty="0"/>
          </a:p>
        </p:txBody>
      </p:sp>
      <p:pic>
        <p:nvPicPr>
          <p:cNvPr id="3" name="Picture 2" descr="Screen Shot 2016-02-17 at 9.19.29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30307">
            <a:off x="-2718566" y="-310702"/>
            <a:ext cx="13470705" cy="821338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8294" y="263338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5580" y="1968712"/>
              <a:ext cx="3107675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HELLO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WORLD!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258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evnexusdra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024" y="609947"/>
            <a:ext cx="3985953" cy="392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63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1613" y="1545511"/>
            <a:ext cx="7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478367"/>
            <a:ext cx="9144000" cy="6096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431395" y="3009100"/>
            <a:ext cx="2202397" cy="2202397"/>
          </a:xfrm>
          <a:prstGeom prst="ellipse">
            <a:avLst/>
          </a:prstGeom>
          <a:solidFill>
            <a:srgbClr val="007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25972" y="3779637"/>
            <a:ext cx="1629602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99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271" y="-594389"/>
            <a:ext cx="9324271" cy="62169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4191" y="2144470"/>
              <a:ext cx="3682154" cy="65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ROADMAP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32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19135" y="925717"/>
            <a:ext cx="6751845" cy="3292067"/>
            <a:chOff x="405365" y="1234952"/>
            <a:chExt cx="6751845" cy="3292067"/>
          </a:xfrm>
        </p:grpSpPr>
        <p:sp>
          <p:nvSpPr>
            <p:cNvPr id="5" name="TextBox 4"/>
            <p:cNvSpPr txBox="1"/>
            <p:nvPr/>
          </p:nvSpPr>
          <p:spPr>
            <a:xfrm>
              <a:off x="3866375" y="2281847"/>
              <a:ext cx="3290835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PLEASE </a:t>
              </a: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ASK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QUESTIONS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05365" y="1234952"/>
              <a:ext cx="3300208" cy="3292067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650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9914" y="2303500"/>
            <a:ext cx="318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Cloud Stream integration</a:t>
            </a:r>
            <a:endParaRPr lang="en-US" dirty="0"/>
          </a:p>
        </p:txBody>
      </p:sp>
      <p:pic>
        <p:nvPicPr>
          <p:cNvPr id="2" name="Picture 1" descr="Screen Shot 2016-02-17 at 1.10.15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317" y="0"/>
            <a:ext cx="9147317" cy="57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49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0446" y="1722703"/>
            <a:ext cx="143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Batch!</a:t>
            </a:r>
            <a:endParaRPr lang="en-US" dirty="0"/>
          </a:p>
        </p:txBody>
      </p:sp>
      <p:pic>
        <p:nvPicPr>
          <p:cNvPr id="2" name="Picture 1" descr="Screen Shot 2016-02-16 at 2.48.17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0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17 at 1.11.35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55" y="-13510"/>
            <a:ext cx="9148256" cy="574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7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0145" y="1602875"/>
            <a:ext cx="5070394" cy="1198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1.0.0.</a:t>
            </a:r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M2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EARLY NEXT MONTH</a:t>
            </a:r>
            <a:endParaRPr lang="en-US" sz="4400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  <p:sp>
        <p:nvSpPr>
          <p:cNvPr id="5" name="Oval 4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725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0145" y="1602875"/>
            <a:ext cx="4807276" cy="1198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1.0.0.</a:t>
            </a:r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RELEASE (GA)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SECOND QUARTER</a:t>
            </a:r>
            <a:endParaRPr lang="en-US" sz="4400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  <p:sp>
        <p:nvSpPr>
          <p:cNvPr id="5" name="Oval 4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90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69257" y="2243455"/>
            <a:ext cx="3261079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QUESTIONS?</a:t>
            </a:r>
            <a:endParaRPr lang="en-US" sz="44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sp>
        <p:nvSpPr>
          <p:cNvPr id="6" name="Oval 5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54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saturation sat="0"/>
                    </a14:imgEffect>
                    <a14:imgEffect>
                      <a14:brightnessContrast bright="1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500253"/>
            <a:ext cx="9148361" cy="60798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615945" y="377960"/>
            <a:ext cx="4387580" cy="4387580"/>
            <a:chOff x="-359217" y="755920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46" y="2514234"/>
              <a:ext cx="318804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THANKS!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607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6986" y="614654"/>
            <a:ext cx="4270029" cy="391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89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saturation sat="0"/>
                    </a14:imgEffect>
                    <a14:imgEffect>
                      <a14:brightnessContrast bright="1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500253"/>
            <a:ext cx="9148361" cy="60798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359217" y="377960"/>
            <a:ext cx="4387580" cy="4387580"/>
            <a:chOff x="-359217" y="755920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46" y="2149491"/>
              <a:ext cx="2249334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QUICK </a:t>
              </a:r>
            </a:p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POLL</a:t>
              </a:r>
            </a:p>
          </p:txBody>
        </p:sp>
        <p:pic>
          <p:nvPicPr>
            <p:cNvPr id="7" name="Picture 6" descr="noun_4489.png"/>
            <p:cNvPicPr>
              <a:picLocks noChangeAspect="1"/>
            </p:cNvPicPr>
            <p:nvPr/>
          </p:nvPicPr>
          <p:blipFill>
            <a:blip r:embed="rId4" cstate="print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21380" y="2646626"/>
              <a:ext cx="1064822" cy="1064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3841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2959533413_5a14d23346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000"/>
                    </a14:imgEffect>
                    <a14:imgEffect>
                      <a14:saturation sat="0"/>
                    </a14:imgEffect>
                    <a14:imgEffect>
                      <a14:brightnessContrast bright="6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26340" y="-14909"/>
            <a:ext cx="12383863" cy="51579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72763" y="1771923"/>
            <a:ext cx="194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NCAA Tournament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40338" y="263338"/>
            <a:ext cx="6231954" cy="4616824"/>
            <a:chOff x="3539578" y="263338"/>
            <a:chExt cx="6231954" cy="4616824"/>
          </a:xfrm>
        </p:grpSpPr>
        <p:grpSp>
          <p:nvGrpSpPr>
            <p:cNvPr id="6" name="Group 5"/>
            <p:cNvGrpSpPr/>
            <p:nvPr/>
          </p:nvGrpSpPr>
          <p:grpSpPr>
            <a:xfrm>
              <a:off x="3539578" y="263338"/>
              <a:ext cx="6231954" cy="4616824"/>
              <a:chOff x="3539578" y="164353"/>
              <a:chExt cx="6231954" cy="4616824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5259296" y="164353"/>
                <a:ext cx="4512236" cy="4616824"/>
              </a:xfrm>
              <a:prstGeom prst="ellipse">
                <a:avLst/>
              </a:prstGeom>
              <a:solidFill>
                <a:srgbClr val="007EC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539578" y="1343145"/>
                <a:ext cx="5820400" cy="228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NCAA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MEN’S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BASKETBALL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TOURNAMENT</a:t>
                </a:r>
                <a:endParaRPr lang="en-US" sz="2800" dirty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</p:txBody>
          </p:sp>
        </p:grpSp>
        <p:pic>
          <p:nvPicPr>
            <p:cNvPr id="7" name="Picture 6" descr="noun_393_cc.png"/>
            <p:cNvPicPr>
              <a:picLocks noChangeAspect="1"/>
            </p:cNvPicPr>
            <p:nvPr/>
          </p:nvPicPr>
          <p:blipFill rotWithShape="1">
            <a:blip r:embed="rId5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3577" y="1582526"/>
              <a:ext cx="1004794" cy="879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135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98175" y="297194"/>
            <a:ext cx="3039495" cy="3039495"/>
            <a:chOff x="770163" y="297194"/>
            <a:chExt cx="3039495" cy="3039495"/>
          </a:xfrm>
        </p:grpSpPr>
        <p:sp>
          <p:nvSpPr>
            <p:cNvPr id="2" name="Oval 1"/>
            <p:cNvSpPr/>
            <p:nvPr/>
          </p:nvSpPr>
          <p:spPr>
            <a:xfrm>
              <a:off x="770163" y="297194"/>
              <a:ext cx="3039495" cy="3039495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Alternate Bold"/>
                <a:cs typeface="DIN Alternate Bold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025156" y="1096744"/>
              <a:ext cx="2529509" cy="1440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$240 Million</a:t>
              </a:r>
            </a:p>
            <a:p>
              <a:pPr algn="ctr">
                <a:lnSpc>
                  <a:spcPct val="80000"/>
                </a:lnSpc>
              </a:pPr>
              <a:r>
                <a:rPr lang="en-US" sz="3600" dirty="0" err="1">
                  <a:solidFill>
                    <a:schemeClr val="bg1"/>
                  </a:solidFill>
                  <a:latin typeface="DIN Alternate Bold"/>
                  <a:cs typeface="DIN Alternate Bold"/>
                </a:rPr>
                <a:t>v</a:t>
              </a:r>
              <a:r>
                <a:rPr lang="en-US" sz="3600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s</a:t>
              </a:r>
              <a:endPara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$1.15 Billion</a:t>
              </a:r>
              <a:endParaRPr lang="en-US" sz="3600" dirty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98485" y="1831005"/>
            <a:ext cx="2593682" cy="2593682"/>
            <a:chOff x="770163" y="297194"/>
            <a:chExt cx="3039495" cy="303949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7" name="Oval 6"/>
            <p:cNvSpPr/>
            <p:nvPr/>
          </p:nvSpPr>
          <p:spPr>
            <a:xfrm>
              <a:off x="770163" y="297194"/>
              <a:ext cx="3039495" cy="3039495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Alternate Bold"/>
                <a:cs typeface="DIN Alternate Bol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80135" y="1539942"/>
              <a:ext cx="2619550" cy="64922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$2 Billion+</a:t>
              </a:r>
              <a:endParaRPr lang="en-US" sz="3600" dirty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10073" y="891585"/>
            <a:ext cx="2648281" cy="2648281"/>
            <a:chOff x="5310073" y="891585"/>
            <a:chExt cx="2648281" cy="2648281"/>
          </a:xfrm>
        </p:grpSpPr>
        <p:sp>
          <p:nvSpPr>
            <p:cNvPr id="9" name="Oval 8"/>
            <p:cNvSpPr/>
            <p:nvPr/>
          </p:nvSpPr>
          <p:spPr>
            <a:xfrm>
              <a:off x="5310073" y="891585"/>
              <a:ext cx="2648281" cy="264828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94907" y="1831005"/>
              <a:ext cx="247861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11 Million</a:t>
              </a:r>
              <a:endParaRPr lang="en-US" sz="44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42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20749</TotalTime>
  <Words>577</Words>
  <Application>Microsoft Macintosh PowerPoint</Application>
  <PresentationFormat>On-screen Show (16:9)</PresentationFormat>
  <Paragraphs>180</Paragraphs>
  <Slides>56</Slides>
  <Notes>18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578</cp:revision>
  <dcterms:created xsi:type="dcterms:W3CDTF">2014-08-22T16:39:37Z</dcterms:created>
  <dcterms:modified xsi:type="dcterms:W3CDTF">2016-07-18T22:00:00Z</dcterms:modified>
</cp:coreProperties>
</file>